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 varScale="1">
        <p:scale>
          <a:sx n="138" d="100"/>
          <a:sy n="138" d="100"/>
        </p:scale>
        <p:origin x="88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679b1e03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679b1e03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6740712a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6740712a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679b1e03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679b1e03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6740712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6740712a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679b1e03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679b1e03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6740712a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6740712a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6740712a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6740712a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6740712ab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6740712ab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679b1e03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679b1e03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6740712ab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6740712ab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E1D7-E3D1-A347-8741-56BAADEF2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D653C-85B9-8B48-8F98-D7115EBC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736F1-E5E3-1349-A547-B40D7A49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E1719-EFE2-1749-8556-BEF2D060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3744B-CF3C-4440-A6DC-B4D8D190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8649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BB0B-E991-F045-B53C-2D5CCCF9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150D5-4B09-5046-967F-6CCABD3D5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A2C22-9A3F-7843-8C14-E981CD0B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8EBBA-0328-FA4B-8F2F-6021B8021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08506-E38F-3E48-89D7-903E429C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4073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189AFE-EB40-3344-AB1C-17E6B050F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BEAD4-A427-F44B-8758-D15B13E75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3D2FE-62A6-BE4A-B3DA-55600A66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C03F6-15D6-294F-B9F7-578B577F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6F1CA-2AA6-624D-8BE1-6FD1D2FF0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3017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40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C1DB-EF35-6548-96FB-FDEE873F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39A1-F69C-4644-86EC-ECDABC1CC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89911-F737-004A-9EA2-5863790C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A3D84-A526-5C48-B83D-44C70D15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E5604-D5C7-F147-9F83-4B2DB0C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9308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B879-0105-0C41-8B86-CDBAB720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32794-F2AD-214E-A0FF-448BAF1A6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B91A-D9CA-3949-BD56-DB1A98585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9807B-81C4-574C-82AC-3DCF9BBD2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37E31-562C-BF48-8E46-BC35FF5B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2870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D902-D847-E347-B8BF-8B34FE74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5C36-E185-7843-85AF-37D25B514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84E5D-4846-7240-87B1-D3B00EC38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D0C47-EF99-D844-81A5-3C4C095C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90AFF-7D5B-B24E-847E-1140958D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E14F6-D467-7843-AB77-9BB0816E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23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7492-6606-174E-8300-411133D5F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CFF38-5589-BA43-81A1-04476A6BC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D92CA-8F6E-9144-A7CB-89B828281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650B4-A057-134E-A963-1EBDD97A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AFFD3-5994-424B-8256-BA78BF806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873F54-1CEE-5948-BE01-D5576C30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F6436C-47CA-4147-9149-8FA1671D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3EE10-C8C4-FA49-96C2-C08717EC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6189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1A24-B737-7D43-8B32-26942395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BB0CD-31EE-ED4A-9148-51B9135C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02DF4-4E16-B84D-9ECF-C67040EE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AEFCB-166B-974C-9507-ADB821F6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1948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1E2CDF-3536-1C43-A827-C89C2700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AE306-B011-A648-A8A1-0909197F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84F7F-4EBE-F342-9D29-CF12B031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10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2DFB-587D-9B4E-8C59-CA5199622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329E-C0D6-3248-99EF-F829A29C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7257D-A2E0-2F4F-93DA-8C2F42BB0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81937-2185-6D41-8256-9D4FEAF0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0DC6C-E515-0548-AC86-F4F8B0A7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36935-B568-E04D-A341-E1BC0405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4991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4D-05C1-7742-B4D8-EA268D8C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D2E2C-A71C-0A48-A6E2-70FE567E0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21395-8103-6548-81C7-B89A78586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81625-A894-284A-90D5-3CC1E293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19301-DB60-B646-976C-27B15B15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9594C-5A77-9D4B-B85A-20EF188C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3138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D79155-EB21-4A49-8179-1B44959F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A6CF0-43CB-B846-A4C3-B2B5A7921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B461E-7803-1C4E-95E0-BBB67BDE6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289AA-F044-DB47-8AB0-04914090E8E1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95BD9-1D75-0742-BFEB-26DC5DE7C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F9D46-83DB-8F46-A8DD-03C11DAE4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96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view/kKDOdw4GGH3AgHB1Runz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1946" y="111696"/>
            <a:ext cx="4920107" cy="49201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486273" y="1035565"/>
            <a:ext cx="4171453" cy="1885137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US ACCIDENTS ANALYSIS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2428665" y="3387571"/>
            <a:ext cx="4286667" cy="1440727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2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100" b="1" dirty="0"/>
              <a:t>Group: Starks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GB" sz="1100" dirty="0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300" dirty="0"/>
              <a:t>Shiva Abhishek Varma Penmetsa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300" dirty="0"/>
              <a:t>Priyanka </a:t>
            </a:r>
            <a:r>
              <a:rPr lang="en-GB" sz="1300" dirty="0" err="1"/>
              <a:t>Balla</a:t>
            </a:r>
            <a:endParaRPr lang="en-GB" sz="1300" dirty="0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300" dirty="0"/>
              <a:t>Vineeth Reddy </a:t>
            </a:r>
            <a:r>
              <a:rPr lang="en-GB" sz="1300" dirty="0" err="1"/>
              <a:t>Chinthala</a:t>
            </a:r>
            <a:endParaRPr lang="en-GB" sz="1300" dirty="0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300" dirty="0" err="1"/>
              <a:t>Pravallika</a:t>
            </a:r>
            <a:r>
              <a:rPr lang="en-GB" sz="1300" dirty="0"/>
              <a:t> </a:t>
            </a:r>
            <a:r>
              <a:rPr lang="en-GB" sz="1300" dirty="0" err="1"/>
              <a:t>Vallapuri</a:t>
            </a:r>
            <a:endParaRPr lang="en-GB" sz="1300" dirty="0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GB" sz="1100" b="1" dirty="0"/>
          </a:p>
        </p:txBody>
      </p:sp>
      <p:sp>
        <p:nvSpPr>
          <p:cNvPr id="148" name="Arc 147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1870589" y="4627"/>
            <a:ext cx="5112196" cy="511219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0746" y="3983229"/>
            <a:ext cx="529461" cy="51509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416886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4168866" cy="326350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Extend the analysis to all the countries.</a:t>
            </a:r>
          </a:p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 can develop a mobile app to send alerts before passing the accident-prone areas.</a:t>
            </a:r>
          </a:p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Using a machine-learning algorithm to help the general public determine the location of an occurrence based on the origin and destination locations, as well as the date and time of departure.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1968359"/>
            <a:ext cx="609320" cy="609320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Block Arc 202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684313" y="913898"/>
            <a:ext cx="17907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163244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998679"/>
            <a:ext cx="0" cy="1198281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3084060"/>
            <a:ext cx="889838" cy="1328738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3108841"/>
            <a:ext cx="3062574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3722002"/>
            <a:ext cx="1982514" cy="1421498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107" y="165147"/>
            <a:ext cx="7066893" cy="4978354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350" y="1574772"/>
            <a:ext cx="1456680" cy="14171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209872" y="1119429"/>
            <a:ext cx="2240924" cy="2240924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3028950" y="1454369"/>
            <a:ext cx="5733470" cy="206331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r" defTabSz="914400">
              <a:spcBef>
                <a:spcPct val="0"/>
              </a:spcBef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6000" dirty="0"/>
            </a:br>
            <a:r>
              <a:rPr lang="en-US" sz="1050" u="sng" dirty="0">
                <a:hlinkClick r:id="rId3"/>
              </a:rPr>
              <a:t>https://</a:t>
            </a:r>
            <a:r>
              <a:rPr lang="en-US" sz="1050" u="sng" dirty="0" err="1">
                <a:hlinkClick r:id="rId3"/>
              </a:rPr>
              <a:t>prezi.com</a:t>
            </a:r>
            <a:r>
              <a:rPr lang="en-US" sz="1050" u="sng" dirty="0">
                <a:hlinkClick r:id="rId3"/>
              </a:rPr>
              <a:t>/view/kKDOdw4GGH3AgHB1Runz/</a:t>
            </a:r>
            <a:endParaRPr lang="en-US" sz="6000" u="sng" kern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671505" cy="51435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486027" y="973836"/>
            <a:ext cx="4421384" cy="307473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FFFF"/>
                </a:solidFill>
              </a:rPr>
              <a:t>AGENDA</a:t>
            </a:r>
            <a:endParaRPr lang="en-GB"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000" dirty="0">
                <a:solidFill>
                  <a:srgbClr val="FFFFFF"/>
                </a:solidFill>
              </a:rPr>
              <a:t>Introduction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000" dirty="0">
                <a:solidFill>
                  <a:srgbClr val="FFFFFF"/>
                </a:solidFill>
              </a:rPr>
              <a:t>Data Details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000" dirty="0">
                <a:solidFill>
                  <a:srgbClr val="FFFFFF"/>
                </a:solidFill>
              </a:rPr>
              <a:t>Architecture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000" dirty="0">
                <a:solidFill>
                  <a:srgbClr val="FFFFFF"/>
                </a:solidFill>
              </a:rPr>
              <a:t>AWS Implementation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000" dirty="0">
                <a:solidFill>
                  <a:srgbClr val="FFFFFF"/>
                </a:solidFill>
              </a:rPr>
              <a:t>Security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000" dirty="0">
                <a:solidFill>
                  <a:srgbClr val="FFFFFF"/>
                </a:solidFill>
              </a:rPr>
              <a:t>Insights through analysis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000" dirty="0">
                <a:solidFill>
                  <a:srgbClr val="FFFFFF"/>
                </a:solidFill>
              </a:rPr>
              <a:t>Conclusion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000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49" name="sketch line 1">
            <a:extLst>
              <a:ext uri="{FF2B5EF4-FFF2-40B4-BE49-F238E27FC236}">
                <a16:creationId xmlns:a16="http://schemas.microsoft.com/office/drawing/2014/main" id="{32C5B66D-E390-4A14-AB60-69626CBF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49" y="4219764"/>
            <a:ext cx="3182692" cy="13716"/>
          </a:xfrm>
          <a:custGeom>
            <a:avLst/>
            <a:gdLst>
              <a:gd name="connsiteX0" fmla="*/ 0 w 3182692"/>
              <a:gd name="connsiteY0" fmla="*/ 0 h 13716"/>
              <a:gd name="connsiteX1" fmla="*/ 604711 w 3182692"/>
              <a:gd name="connsiteY1" fmla="*/ 0 h 13716"/>
              <a:gd name="connsiteX2" fmla="*/ 1241250 w 3182692"/>
              <a:gd name="connsiteY2" fmla="*/ 0 h 13716"/>
              <a:gd name="connsiteX3" fmla="*/ 1909615 w 3182692"/>
              <a:gd name="connsiteY3" fmla="*/ 0 h 13716"/>
              <a:gd name="connsiteX4" fmla="*/ 2577981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482500 w 3182692"/>
              <a:gd name="connsiteY7" fmla="*/ 13716 h 13716"/>
              <a:gd name="connsiteX8" fmla="*/ 1782308 w 3182692"/>
              <a:gd name="connsiteY8" fmla="*/ 13716 h 13716"/>
              <a:gd name="connsiteX9" fmla="*/ 1145769 w 3182692"/>
              <a:gd name="connsiteY9" fmla="*/ 13716 h 13716"/>
              <a:gd name="connsiteX10" fmla="*/ 0 w 3182692"/>
              <a:gd name="connsiteY10" fmla="*/ 13716 h 13716"/>
              <a:gd name="connsiteX11" fmla="*/ 0 w 3182692"/>
              <a:gd name="connsiteY11" fmla="*/ 0 h 13716"/>
              <a:gd name="connsiteX0" fmla="*/ 0 w 3182692"/>
              <a:gd name="connsiteY0" fmla="*/ 0 h 13716"/>
              <a:gd name="connsiteX1" fmla="*/ 604711 w 3182692"/>
              <a:gd name="connsiteY1" fmla="*/ 0 h 13716"/>
              <a:gd name="connsiteX2" fmla="*/ 1145769 w 3182692"/>
              <a:gd name="connsiteY2" fmla="*/ 0 h 13716"/>
              <a:gd name="connsiteX3" fmla="*/ 1845961 w 3182692"/>
              <a:gd name="connsiteY3" fmla="*/ 0 h 13716"/>
              <a:gd name="connsiteX4" fmla="*/ 2450673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546154 w 3182692"/>
              <a:gd name="connsiteY7" fmla="*/ 13716 h 13716"/>
              <a:gd name="connsiteX8" fmla="*/ 1845961 w 3182692"/>
              <a:gd name="connsiteY8" fmla="*/ 13716 h 13716"/>
              <a:gd name="connsiteX9" fmla="*/ 1304904 w 3182692"/>
              <a:gd name="connsiteY9" fmla="*/ 13716 h 13716"/>
              <a:gd name="connsiteX10" fmla="*/ 668365 w 3182692"/>
              <a:gd name="connsiteY10" fmla="*/ 13716 h 13716"/>
              <a:gd name="connsiteX11" fmla="*/ 0 w 3182692"/>
              <a:gd name="connsiteY11" fmla="*/ 13716 h 13716"/>
              <a:gd name="connsiteX12" fmla="*/ 0 w 3182692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2187" y="3577"/>
                  <a:pt x="3182507" y="9896"/>
                  <a:pt x="3182692" y="13716"/>
                </a:cubicBezTo>
                <a:cubicBezTo>
                  <a:pt x="2975928" y="52878"/>
                  <a:pt x="2667693" y="14834"/>
                  <a:pt x="2482500" y="13716"/>
                </a:cubicBezTo>
                <a:cubicBezTo>
                  <a:pt x="2299734" y="32340"/>
                  <a:pt x="1925962" y="4731"/>
                  <a:pt x="1782308" y="13716"/>
                </a:cubicBezTo>
                <a:cubicBezTo>
                  <a:pt x="1635580" y="15974"/>
                  <a:pt x="1257854" y="-8235"/>
                  <a:pt x="1145769" y="13716"/>
                </a:cubicBezTo>
                <a:cubicBezTo>
                  <a:pt x="1025065" y="52002"/>
                  <a:pt x="247799" y="-16108"/>
                  <a:pt x="0" y="13716"/>
                </a:cubicBezTo>
                <a:cubicBezTo>
                  <a:pt x="77" y="9528"/>
                  <a:pt x="-88" y="4529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1785" y="2997"/>
                  <a:pt x="3182452" y="8915"/>
                  <a:pt x="3182692" y="13716"/>
                </a:cubicBezTo>
                <a:cubicBezTo>
                  <a:pt x="3091120" y="-27594"/>
                  <a:pt x="2811074" y="57121"/>
                  <a:pt x="2546154" y="13716"/>
                </a:cubicBezTo>
                <a:cubicBezTo>
                  <a:pt x="2285186" y="22957"/>
                  <a:pt x="2090205" y="-26893"/>
                  <a:pt x="1845961" y="13716"/>
                </a:cubicBezTo>
                <a:cubicBezTo>
                  <a:pt x="1599794" y="26921"/>
                  <a:pt x="1466284" y="32875"/>
                  <a:pt x="1304904" y="13716"/>
                </a:cubicBezTo>
                <a:cubicBezTo>
                  <a:pt x="1189365" y="39203"/>
                  <a:pt x="952251" y="18889"/>
                  <a:pt x="668365" y="13716"/>
                </a:cubicBezTo>
                <a:cubicBezTo>
                  <a:pt x="407868" y="39023"/>
                  <a:pt x="284672" y="-13977"/>
                  <a:pt x="0" y="13716"/>
                </a:cubicBezTo>
                <a:cubicBezTo>
                  <a:pt x="-131" y="10721"/>
                  <a:pt x="1210" y="5539"/>
                  <a:pt x="0" y="0"/>
                </a:cubicBezTo>
                <a:close/>
              </a:path>
              <a:path w="3182692" h="13716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757" y="2919"/>
                  <a:pt x="3181706" y="10491"/>
                  <a:pt x="3182692" y="13716"/>
                </a:cubicBezTo>
                <a:cubicBezTo>
                  <a:pt x="2996012" y="-5803"/>
                  <a:pt x="2669008" y="22823"/>
                  <a:pt x="2482500" y="13716"/>
                </a:cubicBezTo>
                <a:cubicBezTo>
                  <a:pt x="2296543" y="16674"/>
                  <a:pt x="1935236" y="3366"/>
                  <a:pt x="1782308" y="13716"/>
                </a:cubicBezTo>
                <a:cubicBezTo>
                  <a:pt x="1607683" y="20918"/>
                  <a:pt x="1291498" y="-3203"/>
                  <a:pt x="1145769" y="13716"/>
                </a:cubicBezTo>
                <a:cubicBezTo>
                  <a:pt x="1015407" y="50753"/>
                  <a:pt x="262557" y="21999"/>
                  <a:pt x="0" y="13716"/>
                </a:cubicBezTo>
                <a:cubicBezTo>
                  <a:pt x="304" y="9505"/>
                  <a:pt x="1021" y="594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3716"/>
                      <a:gd name="connsiteX1" fmla="*/ 604711 w 3182692"/>
                      <a:gd name="connsiteY1" fmla="*/ 0 h 13716"/>
                      <a:gd name="connsiteX2" fmla="*/ 1241250 w 3182692"/>
                      <a:gd name="connsiteY2" fmla="*/ 0 h 13716"/>
                      <a:gd name="connsiteX3" fmla="*/ 1909615 w 3182692"/>
                      <a:gd name="connsiteY3" fmla="*/ 0 h 13716"/>
                      <a:gd name="connsiteX4" fmla="*/ 2577981 w 3182692"/>
                      <a:gd name="connsiteY4" fmla="*/ 0 h 13716"/>
                      <a:gd name="connsiteX5" fmla="*/ 3182692 w 3182692"/>
                      <a:gd name="connsiteY5" fmla="*/ 0 h 13716"/>
                      <a:gd name="connsiteX6" fmla="*/ 3182692 w 3182692"/>
                      <a:gd name="connsiteY6" fmla="*/ 13716 h 13716"/>
                      <a:gd name="connsiteX7" fmla="*/ 2482500 w 3182692"/>
                      <a:gd name="connsiteY7" fmla="*/ 13716 h 13716"/>
                      <a:gd name="connsiteX8" fmla="*/ 1782308 w 3182692"/>
                      <a:gd name="connsiteY8" fmla="*/ 13716 h 13716"/>
                      <a:gd name="connsiteX9" fmla="*/ 1145769 w 3182692"/>
                      <a:gd name="connsiteY9" fmla="*/ 13716 h 13716"/>
                      <a:gd name="connsiteX10" fmla="*/ 0 w 3182692"/>
                      <a:gd name="connsiteY10" fmla="*/ 13716 h 13716"/>
                      <a:gd name="connsiteX11" fmla="*/ 0 w 3182692"/>
                      <a:gd name="connsiteY11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3716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2212" y="2989"/>
                          <a:pt x="3182051" y="10166"/>
                          <a:pt x="3182692" y="13716"/>
                        </a:cubicBezTo>
                        <a:cubicBezTo>
                          <a:pt x="2998421" y="17170"/>
                          <a:pt x="2675038" y="14442"/>
                          <a:pt x="2482500" y="13716"/>
                        </a:cubicBezTo>
                        <a:cubicBezTo>
                          <a:pt x="2289962" y="12990"/>
                          <a:pt x="1930644" y="2262"/>
                          <a:pt x="1782308" y="13716"/>
                        </a:cubicBezTo>
                        <a:cubicBezTo>
                          <a:pt x="1633972" y="25170"/>
                          <a:pt x="1287388" y="-6564"/>
                          <a:pt x="1145769" y="13716"/>
                        </a:cubicBezTo>
                        <a:cubicBezTo>
                          <a:pt x="1004150" y="33996"/>
                          <a:pt x="256377" y="-42010"/>
                          <a:pt x="0" y="13716"/>
                        </a:cubicBezTo>
                        <a:cubicBezTo>
                          <a:pt x="182" y="9317"/>
                          <a:pt x="482" y="5285"/>
                          <a:pt x="0" y="0"/>
                        </a:cubicBezTo>
                        <a:close/>
                      </a:path>
                      <a:path w="3182692" h="13716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200" y="2764"/>
                          <a:pt x="3182390" y="8747"/>
                          <a:pt x="3182692" y="13716"/>
                        </a:cubicBezTo>
                        <a:cubicBezTo>
                          <a:pt x="3039109" y="-17273"/>
                          <a:pt x="2823860" y="9276"/>
                          <a:pt x="2546154" y="13716"/>
                        </a:cubicBezTo>
                        <a:cubicBezTo>
                          <a:pt x="2268448" y="18156"/>
                          <a:pt x="2098674" y="719"/>
                          <a:pt x="1845961" y="13716"/>
                        </a:cubicBezTo>
                        <a:cubicBezTo>
                          <a:pt x="1593248" y="26713"/>
                          <a:pt x="1456743" y="22988"/>
                          <a:pt x="1304904" y="13716"/>
                        </a:cubicBezTo>
                        <a:cubicBezTo>
                          <a:pt x="1153065" y="4444"/>
                          <a:pt x="947204" y="6554"/>
                          <a:pt x="668365" y="13716"/>
                        </a:cubicBezTo>
                        <a:cubicBezTo>
                          <a:pt x="389526" y="20878"/>
                          <a:pt x="288244" y="-9200"/>
                          <a:pt x="0" y="13716"/>
                        </a:cubicBezTo>
                        <a:cubicBezTo>
                          <a:pt x="614" y="9981"/>
                          <a:pt x="600" y="54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ketch line">
            <a:extLst>
              <a:ext uri="{FF2B5EF4-FFF2-40B4-BE49-F238E27FC236}">
                <a16:creationId xmlns:a16="http://schemas.microsoft.com/office/drawing/2014/main" id="{646273DA-F933-4D17-A5FE-B1EF87FD7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7989" y="4219764"/>
            <a:ext cx="2609715" cy="13716"/>
          </a:xfrm>
          <a:custGeom>
            <a:avLst/>
            <a:gdLst>
              <a:gd name="connsiteX0" fmla="*/ 0 w 2609715"/>
              <a:gd name="connsiteY0" fmla="*/ 0 h 13716"/>
              <a:gd name="connsiteX1" fmla="*/ 626332 w 2609715"/>
              <a:gd name="connsiteY1" fmla="*/ 0 h 13716"/>
              <a:gd name="connsiteX2" fmla="*/ 1278760 w 2609715"/>
              <a:gd name="connsiteY2" fmla="*/ 0 h 13716"/>
              <a:gd name="connsiteX3" fmla="*/ 1931189 w 2609715"/>
              <a:gd name="connsiteY3" fmla="*/ 0 h 13716"/>
              <a:gd name="connsiteX4" fmla="*/ 2609715 w 2609715"/>
              <a:gd name="connsiteY4" fmla="*/ 0 h 13716"/>
              <a:gd name="connsiteX5" fmla="*/ 2609715 w 2609715"/>
              <a:gd name="connsiteY5" fmla="*/ 13716 h 13716"/>
              <a:gd name="connsiteX6" fmla="*/ 1957286 w 2609715"/>
              <a:gd name="connsiteY6" fmla="*/ 13716 h 13716"/>
              <a:gd name="connsiteX7" fmla="*/ 1357052 w 2609715"/>
              <a:gd name="connsiteY7" fmla="*/ 13716 h 13716"/>
              <a:gd name="connsiteX8" fmla="*/ 756817 w 2609715"/>
              <a:gd name="connsiteY8" fmla="*/ 13716 h 13716"/>
              <a:gd name="connsiteX9" fmla="*/ 0 w 2609715"/>
              <a:gd name="connsiteY9" fmla="*/ 13716 h 13716"/>
              <a:gd name="connsiteX10" fmla="*/ 0 w 2609715"/>
              <a:gd name="connsiteY10" fmla="*/ 0 h 13716"/>
              <a:gd name="connsiteX0" fmla="*/ 0 w 2609715"/>
              <a:gd name="connsiteY0" fmla="*/ 0 h 13716"/>
              <a:gd name="connsiteX1" fmla="*/ 626332 w 2609715"/>
              <a:gd name="connsiteY1" fmla="*/ 0 h 13716"/>
              <a:gd name="connsiteX2" fmla="*/ 1200469 w 2609715"/>
              <a:gd name="connsiteY2" fmla="*/ 0 h 13716"/>
              <a:gd name="connsiteX3" fmla="*/ 1905092 w 2609715"/>
              <a:gd name="connsiteY3" fmla="*/ 0 h 13716"/>
              <a:gd name="connsiteX4" fmla="*/ 2609715 w 2609715"/>
              <a:gd name="connsiteY4" fmla="*/ 0 h 13716"/>
              <a:gd name="connsiteX5" fmla="*/ 2609715 w 2609715"/>
              <a:gd name="connsiteY5" fmla="*/ 13716 h 13716"/>
              <a:gd name="connsiteX6" fmla="*/ 2009481 w 2609715"/>
              <a:gd name="connsiteY6" fmla="*/ 13716 h 13716"/>
              <a:gd name="connsiteX7" fmla="*/ 1409246 w 2609715"/>
              <a:gd name="connsiteY7" fmla="*/ 13716 h 13716"/>
              <a:gd name="connsiteX8" fmla="*/ 704623 w 2609715"/>
              <a:gd name="connsiteY8" fmla="*/ 13716 h 13716"/>
              <a:gd name="connsiteX9" fmla="*/ 0 w 2609715"/>
              <a:gd name="connsiteY9" fmla="*/ 13716 h 13716"/>
              <a:gd name="connsiteX10" fmla="*/ 0 w 2609715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9715" h="13716" fill="none" extrusionOk="0">
                <a:moveTo>
                  <a:pt x="0" y="0"/>
                </a:moveTo>
                <a:cubicBezTo>
                  <a:pt x="285047" y="9139"/>
                  <a:pt x="355077" y="-1679"/>
                  <a:pt x="626332" y="0"/>
                </a:cubicBezTo>
                <a:cubicBezTo>
                  <a:pt x="909873" y="-4454"/>
                  <a:pt x="987321" y="-3089"/>
                  <a:pt x="1278760" y="0"/>
                </a:cubicBezTo>
                <a:cubicBezTo>
                  <a:pt x="1562932" y="-7184"/>
                  <a:pt x="1631128" y="3117"/>
                  <a:pt x="1931189" y="0"/>
                </a:cubicBezTo>
                <a:cubicBezTo>
                  <a:pt x="2206163" y="-8981"/>
                  <a:pt x="2299150" y="-38056"/>
                  <a:pt x="2609715" y="0"/>
                </a:cubicBezTo>
                <a:cubicBezTo>
                  <a:pt x="2609382" y="3698"/>
                  <a:pt x="2609043" y="9400"/>
                  <a:pt x="2609715" y="13716"/>
                </a:cubicBezTo>
                <a:cubicBezTo>
                  <a:pt x="2462365" y="45750"/>
                  <a:pt x="2264368" y="3625"/>
                  <a:pt x="1957286" y="13716"/>
                </a:cubicBezTo>
                <a:cubicBezTo>
                  <a:pt x="1659182" y="35395"/>
                  <a:pt x="1582670" y="-10320"/>
                  <a:pt x="1357052" y="13716"/>
                </a:cubicBezTo>
                <a:cubicBezTo>
                  <a:pt x="1138383" y="46543"/>
                  <a:pt x="869058" y="33573"/>
                  <a:pt x="756817" y="13716"/>
                </a:cubicBezTo>
                <a:cubicBezTo>
                  <a:pt x="627771" y="10066"/>
                  <a:pt x="252046" y="24180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609715" h="13716" stroke="0" extrusionOk="0">
                <a:moveTo>
                  <a:pt x="0" y="0"/>
                </a:moveTo>
                <a:cubicBezTo>
                  <a:pt x="220266" y="10842"/>
                  <a:pt x="451751" y="5695"/>
                  <a:pt x="626332" y="0"/>
                </a:cubicBezTo>
                <a:cubicBezTo>
                  <a:pt x="772273" y="59350"/>
                  <a:pt x="991261" y="-29744"/>
                  <a:pt x="1200469" y="0"/>
                </a:cubicBezTo>
                <a:cubicBezTo>
                  <a:pt x="1418368" y="21584"/>
                  <a:pt x="1606108" y="-66388"/>
                  <a:pt x="1905092" y="0"/>
                </a:cubicBezTo>
                <a:cubicBezTo>
                  <a:pt x="2217010" y="28476"/>
                  <a:pt x="2378597" y="20608"/>
                  <a:pt x="2609715" y="0"/>
                </a:cubicBezTo>
                <a:cubicBezTo>
                  <a:pt x="2609591" y="4300"/>
                  <a:pt x="2609495" y="8760"/>
                  <a:pt x="2609715" y="13716"/>
                </a:cubicBezTo>
                <a:cubicBezTo>
                  <a:pt x="2458424" y="25342"/>
                  <a:pt x="2160988" y="25743"/>
                  <a:pt x="2009481" y="13716"/>
                </a:cubicBezTo>
                <a:cubicBezTo>
                  <a:pt x="1837643" y="-14459"/>
                  <a:pt x="1714875" y="-585"/>
                  <a:pt x="1409246" y="13716"/>
                </a:cubicBezTo>
                <a:cubicBezTo>
                  <a:pt x="1094054" y="29600"/>
                  <a:pt x="898145" y="48144"/>
                  <a:pt x="704623" y="13716"/>
                </a:cubicBezTo>
                <a:cubicBezTo>
                  <a:pt x="578896" y="9280"/>
                  <a:pt x="264348" y="71317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609715" h="13716" fill="none" stroke="0" extrusionOk="0">
                <a:moveTo>
                  <a:pt x="0" y="0"/>
                </a:moveTo>
                <a:cubicBezTo>
                  <a:pt x="269795" y="-1905"/>
                  <a:pt x="348942" y="-2900"/>
                  <a:pt x="626332" y="0"/>
                </a:cubicBezTo>
                <a:cubicBezTo>
                  <a:pt x="910855" y="6706"/>
                  <a:pt x="964378" y="9441"/>
                  <a:pt x="1278760" y="0"/>
                </a:cubicBezTo>
                <a:cubicBezTo>
                  <a:pt x="1565920" y="-2146"/>
                  <a:pt x="1637257" y="10248"/>
                  <a:pt x="1931189" y="0"/>
                </a:cubicBezTo>
                <a:cubicBezTo>
                  <a:pt x="2220744" y="-9807"/>
                  <a:pt x="2315147" y="-22001"/>
                  <a:pt x="2609715" y="0"/>
                </a:cubicBezTo>
                <a:cubicBezTo>
                  <a:pt x="2610055" y="4449"/>
                  <a:pt x="2610451" y="7876"/>
                  <a:pt x="2609715" y="13716"/>
                </a:cubicBezTo>
                <a:cubicBezTo>
                  <a:pt x="2455808" y="38735"/>
                  <a:pt x="2246598" y="4892"/>
                  <a:pt x="1957286" y="13716"/>
                </a:cubicBezTo>
                <a:cubicBezTo>
                  <a:pt x="1658204" y="19384"/>
                  <a:pt x="1558021" y="8056"/>
                  <a:pt x="1357052" y="13716"/>
                </a:cubicBezTo>
                <a:cubicBezTo>
                  <a:pt x="1177485" y="40547"/>
                  <a:pt x="907870" y="35756"/>
                  <a:pt x="756817" y="13716"/>
                </a:cubicBezTo>
                <a:cubicBezTo>
                  <a:pt x="555347" y="-15339"/>
                  <a:pt x="356071" y="32614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9715"/>
                      <a:gd name="connsiteY0" fmla="*/ 0 h 13716"/>
                      <a:gd name="connsiteX1" fmla="*/ 626332 w 2609715"/>
                      <a:gd name="connsiteY1" fmla="*/ 0 h 13716"/>
                      <a:gd name="connsiteX2" fmla="*/ 1278760 w 2609715"/>
                      <a:gd name="connsiteY2" fmla="*/ 0 h 13716"/>
                      <a:gd name="connsiteX3" fmla="*/ 1931189 w 2609715"/>
                      <a:gd name="connsiteY3" fmla="*/ 0 h 13716"/>
                      <a:gd name="connsiteX4" fmla="*/ 2609715 w 2609715"/>
                      <a:gd name="connsiteY4" fmla="*/ 0 h 13716"/>
                      <a:gd name="connsiteX5" fmla="*/ 2609715 w 2609715"/>
                      <a:gd name="connsiteY5" fmla="*/ 13716 h 13716"/>
                      <a:gd name="connsiteX6" fmla="*/ 1957286 w 2609715"/>
                      <a:gd name="connsiteY6" fmla="*/ 13716 h 13716"/>
                      <a:gd name="connsiteX7" fmla="*/ 1357052 w 2609715"/>
                      <a:gd name="connsiteY7" fmla="*/ 13716 h 13716"/>
                      <a:gd name="connsiteX8" fmla="*/ 756817 w 2609715"/>
                      <a:gd name="connsiteY8" fmla="*/ 13716 h 13716"/>
                      <a:gd name="connsiteX9" fmla="*/ 0 w 2609715"/>
                      <a:gd name="connsiteY9" fmla="*/ 13716 h 13716"/>
                      <a:gd name="connsiteX10" fmla="*/ 0 w 2609715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9715" h="13716" fill="none" extrusionOk="0">
                        <a:moveTo>
                          <a:pt x="0" y="0"/>
                        </a:moveTo>
                        <a:cubicBezTo>
                          <a:pt x="283276" y="6411"/>
                          <a:pt x="352876" y="-4376"/>
                          <a:pt x="626332" y="0"/>
                        </a:cubicBezTo>
                        <a:cubicBezTo>
                          <a:pt x="899788" y="4376"/>
                          <a:pt x="984795" y="8792"/>
                          <a:pt x="1278760" y="0"/>
                        </a:cubicBezTo>
                        <a:cubicBezTo>
                          <a:pt x="1572725" y="-8792"/>
                          <a:pt x="1637724" y="7668"/>
                          <a:pt x="1931189" y="0"/>
                        </a:cubicBezTo>
                        <a:cubicBezTo>
                          <a:pt x="2224654" y="-7668"/>
                          <a:pt x="2304540" y="-27069"/>
                          <a:pt x="2609715" y="0"/>
                        </a:cubicBezTo>
                        <a:cubicBezTo>
                          <a:pt x="2609333" y="4363"/>
                          <a:pt x="2609974" y="8857"/>
                          <a:pt x="2609715" y="13716"/>
                        </a:cubicBezTo>
                        <a:cubicBezTo>
                          <a:pt x="2465462" y="40213"/>
                          <a:pt x="2255189" y="-3196"/>
                          <a:pt x="1957286" y="13716"/>
                        </a:cubicBezTo>
                        <a:cubicBezTo>
                          <a:pt x="1659383" y="30628"/>
                          <a:pt x="1562734" y="1506"/>
                          <a:pt x="1357052" y="13716"/>
                        </a:cubicBezTo>
                        <a:cubicBezTo>
                          <a:pt x="1151370" y="25926"/>
                          <a:pt x="893393" y="32275"/>
                          <a:pt x="756817" y="13716"/>
                        </a:cubicBezTo>
                        <a:cubicBezTo>
                          <a:pt x="620241" y="-4843"/>
                          <a:pt x="309020" y="-5865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609715" h="13716" stroke="0" extrusionOk="0">
                        <a:moveTo>
                          <a:pt x="0" y="0"/>
                        </a:moveTo>
                        <a:cubicBezTo>
                          <a:pt x="213927" y="5385"/>
                          <a:pt x="459211" y="-16832"/>
                          <a:pt x="626332" y="0"/>
                        </a:cubicBezTo>
                        <a:cubicBezTo>
                          <a:pt x="793453" y="16832"/>
                          <a:pt x="1001999" y="-15497"/>
                          <a:pt x="1200469" y="0"/>
                        </a:cubicBezTo>
                        <a:cubicBezTo>
                          <a:pt x="1398939" y="15497"/>
                          <a:pt x="1608397" y="-18886"/>
                          <a:pt x="1905092" y="0"/>
                        </a:cubicBezTo>
                        <a:cubicBezTo>
                          <a:pt x="2201787" y="18886"/>
                          <a:pt x="2405176" y="14775"/>
                          <a:pt x="2609715" y="0"/>
                        </a:cubicBezTo>
                        <a:cubicBezTo>
                          <a:pt x="2609901" y="3335"/>
                          <a:pt x="2609716" y="9457"/>
                          <a:pt x="2609715" y="13716"/>
                        </a:cubicBezTo>
                        <a:cubicBezTo>
                          <a:pt x="2437672" y="40929"/>
                          <a:pt x="2157047" y="32586"/>
                          <a:pt x="2009481" y="13716"/>
                        </a:cubicBezTo>
                        <a:cubicBezTo>
                          <a:pt x="1861915" y="-5154"/>
                          <a:pt x="1705933" y="8208"/>
                          <a:pt x="1409246" y="13716"/>
                        </a:cubicBezTo>
                        <a:cubicBezTo>
                          <a:pt x="1112559" y="19224"/>
                          <a:pt x="883204" y="7663"/>
                          <a:pt x="704623" y="13716"/>
                        </a:cubicBezTo>
                        <a:cubicBezTo>
                          <a:pt x="526042" y="19769"/>
                          <a:pt x="274196" y="34466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416886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4168866" cy="326350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Times New Roman"/>
              </a:rPr>
              <a:t>One of the major concerns of the world are accidents and it is a challenge faced by governments across the globe. In recent decades, accident analysis has been the main area of research.</a:t>
            </a:r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1968359"/>
            <a:ext cx="609320" cy="609320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Block Arc 156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684313" y="913898"/>
            <a:ext cx="17907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163244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998679"/>
            <a:ext cx="0" cy="1198281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3084060"/>
            <a:ext cx="889838" cy="1328738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" name="Arc 164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3108841"/>
            <a:ext cx="3062574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3722002"/>
            <a:ext cx="1982514" cy="1421498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473202" y="342900"/>
            <a:ext cx="3257550" cy="144703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Data details</a:t>
            </a:r>
          </a:p>
        </p:txBody>
      </p:sp>
      <p:sp>
        <p:nvSpPr>
          <p:cNvPr id="9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53561" y="1059561"/>
            <a:ext cx="1165860" cy="13716"/>
          </a:xfrm>
          <a:custGeom>
            <a:avLst/>
            <a:gdLst>
              <a:gd name="connsiteX0" fmla="*/ 0 w 1165860"/>
              <a:gd name="connsiteY0" fmla="*/ 0 h 13716"/>
              <a:gd name="connsiteX1" fmla="*/ 606247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94589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  <a:gd name="connsiteX0" fmla="*/ 0 w 1165860"/>
              <a:gd name="connsiteY0" fmla="*/ 0 h 13716"/>
              <a:gd name="connsiteX1" fmla="*/ 571271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82930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860" h="13716" fill="none" extrusionOk="0">
                <a:moveTo>
                  <a:pt x="0" y="0"/>
                </a:moveTo>
                <a:cubicBezTo>
                  <a:pt x="162513" y="-11573"/>
                  <a:pt x="293236" y="13784"/>
                  <a:pt x="606247" y="0"/>
                </a:cubicBezTo>
                <a:cubicBezTo>
                  <a:pt x="918540" y="21259"/>
                  <a:pt x="1045080" y="-115"/>
                  <a:pt x="1165860" y="0"/>
                </a:cubicBezTo>
                <a:cubicBezTo>
                  <a:pt x="1165019" y="4344"/>
                  <a:pt x="1166624" y="8943"/>
                  <a:pt x="1165860" y="13716"/>
                </a:cubicBezTo>
                <a:cubicBezTo>
                  <a:pt x="946700" y="12426"/>
                  <a:pt x="749200" y="55216"/>
                  <a:pt x="594589" y="13716"/>
                </a:cubicBezTo>
                <a:cubicBezTo>
                  <a:pt x="456803" y="27350"/>
                  <a:pt x="127892" y="32293"/>
                  <a:pt x="0" y="13716"/>
                </a:cubicBezTo>
                <a:cubicBezTo>
                  <a:pt x="333" y="7342"/>
                  <a:pt x="-50" y="3958"/>
                  <a:pt x="0" y="0"/>
                </a:cubicBezTo>
                <a:close/>
              </a:path>
              <a:path w="1165860" h="13716" stroke="0" extrusionOk="0">
                <a:moveTo>
                  <a:pt x="0" y="0"/>
                </a:moveTo>
                <a:cubicBezTo>
                  <a:pt x="167350" y="-3293"/>
                  <a:pt x="437486" y="-21181"/>
                  <a:pt x="571271" y="0"/>
                </a:cubicBezTo>
                <a:cubicBezTo>
                  <a:pt x="682336" y="18030"/>
                  <a:pt x="900098" y="-64409"/>
                  <a:pt x="1165860" y="0"/>
                </a:cubicBezTo>
                <a:cubicBezTo>
                  <a:pt x="1165765" y="6724"/>
                  <a:pt x="1165823" y="9557"/>
                  <a:pt x="1165860" y="13716"/>
                </a:cubicBezTo>
                <a:cubicBezTo>
                  <a:pt x="972168" y="33850"/>
                  <a:pt x="797113" y="36398"/>
                  <a:pt x="582930" y="13716"/>
                </a:cubicBezTo>
                <a:cubicBezTo>
                  <a:pt x="375326" y="35428"/>
                  <a:pt x="253285" y="24936"/>
                  <a:pt x="0" y="13716"/>
                </a:cubicBezTo>
                <a:cubicBezTo>
                  <a:pt x="416" y="7935"/>
                  <a:pt x="-303" y="5797"/>
                  <a:pt x="0" y="0"/>
                </a:cubicBezTo>
                <a:close/>
              </a:path>
              <a:path w="1165860" h="13716" fill="none" stroke="0" extrusionOk="0">
                <a:moveTo>
                  <a:pt x="0" y="0"/>
                </a:moveTo>
                <a:cubicBezTo>
                  <a:pt x="141691" y="-9407"/>
                  <a:pt x="290986" y="-3815"/>
                  <a:pt x="606247" y="0"/>
                </a:cubicBezTo>
                <a:cubicBezTo>
                  <a:pt x="921700" y="15825"/>
                  <a:pt x="1020734" y="-3786"/>
                  <a:pt x="1165860" y="0"/>
                </a:cubicBezTo>
                <a:cubicBezTo>
                  <a:pt x="1164964" y="5033"/>
                  <a:pt x="1165847" y="9200"/>
                  <a:pt x="1165860" y="13716"/>
                </a:cubicBezTo>
                <a:cubicBezTo>
                  <a:pt x="917161" y="-9135"/>
                  <a:pt x="771575" y="33167"/>
                  <a:pt x="594589" y="13716"/>
                </a:cubicBezTo>
                <a:cubicBezTo>
                  <a:pt x="470947" y="9820"/>
                  <a:pt x="122508" y="15185"/>
                  <a:pt x="0" y="13716"/>
                </a:cubicBezTo>
                <a:cubicBezTo>
                  <a:pt x="-660" y="7426"/>
                  <a:pt x="-250" y="453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65860"/>
                      <a:gd name="connsiteY0" fmla="*/ 0 h 13716"/>
                      <a:gd name="connsiteX1" fmla="*/ 606247 w 1165860"/>
                      <a:gd name="connsiteY1" fmla="*/ 0 h 13716"/>
                      <a:gd name="connsiteX2" fmla="*/ 1165860 w 1165860"/>
                      <a:gd name="connsiteY2" fmla="*/ 0 h 13716"/>
                      <a:gd name="connsiteX3" fmla="*/ 1165860 w 1165860"/>
                      <a:gd name="connsiteY3" fmla="*/ 13716 h 13716"/>
                      <a:gd name="connsiteX4" fmla="*/ 594589 w 1165860"/>
                      <a:gd name="connsiteY4" fmla="*/ 13716 h 13716"/>
                      <a:gd name="connsiteX5" fmla="*/ 0 w 1165860"/>
                      <a:gd name="connsiteY5" fmla="*/ 13716 h 13716"/>
                      <a:gd name="connsiteX6" fmla="*/ 0 w 1165860"/>
                      <a:gd name="connsiteY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65860" h="13716" fill="none" extrusionOk="0">
                        <a:moveTo>
                          <a:pt x="0" y="0"/>
                        </a:moveTo>
                        <a:cubicBezTo>
                          <a:pt x="164196" y="4475"/>
                          <a:pt x="311417" y="-11483"/>
                          <a:pt x="606247" y="0"/>
                        </a:cubicBezTo>
                        <a:cubicBezTo>
                          <a:pt x="901077" y="11483"/>
                          <a:pt x="1028750" y="-4041"/>
                          <a:pt x="1165860" y="0"/>
                        </a:cubicBezTo>
                        <a:cubicBezTo>
                          <a:pt x="1165578" y="4434"/>
                          <a:pt x="1165988" y="8423"/>
                          <a:pt x="1165860" y="13716"/>
                        </a:cubicBezTo>
                        <a:cubicBezTo>
                          <a:pt x="940964" y="3888"/>
                          <a:pt x="745886" y="20893"/>
                          <a:pt x="594589" y="13716"/>
                        </a:cubicBezTo>
                        <a:cubicBezTo>
                          <a:pt x="443292" y="6539"/>
                          <a:pt x="119306" y="21776"/>
                          <a:pt x="0" y="13716"/>
                        </a:cubicBezTo>
                        <a:cubicBezTo>
                          <a:pt x="103" y="7543"/>
                          <a:pt x="-154" y="4446"/>
                          <a:pt x="0" y="0"/>
                        </a:cubicBezTo>
                        <a:close/>
                      </a:path>
                      <a:path w="1165860" h="13716" stroke="0" extrusionOk="0">
                        <a:moveTo>
                          <a:pt x="0" y="0"/>
                        </a:moveTo>
                        <a:cubicBezTo>
                          <a:pt x="199755" y="-8614"/>
                          <a:pt x="439971" y="-19466"/>
                          <a:pt x="571271" y="0"/>
                        </a:cubicBezTo>
                        <a:cubicBezTo>
                          <a:pt x="702571" y="19466"/>
                          <a:pt x="922660" y="-18418"/>
                          <a:pt x="1165860" y="0"/>
                        </a:cubicBezTo>
                        <a:cubicBezTo>
                          <a:pt x="1165756" y="6849"/>
                          <a:pt x="1166068" y="9414"/>
                          <a:pt x="1165860" y="13716"/>
                        </a:cubicBezTo>
                        <a:cubicBezTo>
                          <a:pt x="981594" y="16996"/>
                          <a:pt x="788922" y="30312"/>
                          <a:pt x="582930" y="13716"/>
                        </a:cubicBezTo>
                        <a:cubicBezTo>
                          <a:pt x="376938" y="-2880"/>
                          <a:pt x="227474" y="40246"/>
                          <a:pt x="0" y="13716"/>
                        </a:cubicBezTo>
                        <a:cubicBezTo>
                          <a:pt x="469" y="7851"/>
                          <a:pt x="200" y="57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4155947" y="342900"/>
            <a:ext cx="4505706" cy="144703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700"/>
              <a:t>Kaggle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700"/>
              <a:t>Opendatasoft</a:t>
            </a: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3"/>
          <a:srcRect l="-4400" t="-2590" r="4400" b="2590"/>
          <a:stretch/>
        </p:blipFill>
        <p:spPr>
          <a:xfrm>
            <a:off x="349758" y="2235292"/>
            <a:ext cx="4101084" cy="2142814"/>
          </a:xfrm>
          <a:prstGeom prst="rect">
            <a:avLst/>
          </a:prstGeom>
          <a:noFill/>
        </p:spPr>
      </p:pic>
      <p:pic>
        <p:nvPicPr>
          <p:cNvPr id="155" name="Google Shape;155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90872" y="2360427"/>
            <a:ext cx="4101084" cy="19244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0A35F2-B982-2B4A-9E10-FAE98A64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2028" y="1474719"/>
            <a:ext cx="6779941" cy="33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8" name="Rectangle 17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479161" y="479394"/>
            <a:ext cx="2678858" cy="26801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17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3306950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FB4B7D-AA22-2F4F-8010-2584A2E02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20" y="480060"/>
            <a:ext cx="4480366" cy="4162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" name="Rectangle 2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358485" y="841772"/>
            <a:ext cx="3017520" cy="24031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AWS Implementation Overview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301752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80" name="Google Shape;180;p20" descr="Graphical user interface, application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48456" y="685767"/>
            <a:ext cx="5134772" cy="36585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1" name="Rectangle 18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4794437" y="376238"/>
            <a:ext cx="3311136" cy="128719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200" dirty="0"/>
              <a:t>Security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6" name="Picture 175" descr="Padlock on computer motherboard">
            <a:extLst>
              <a:ext uri="{FF2B5EF4-FFF2-40B4-BE49-F238E27FC236}">
                <a16:creationId xmlns:a16="http://schemas.microsoft.com/office/drawing/2014/main" id="{31109D5A-3997-435D-A265-819AF4E9B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4" r="35388" b="-2"/>
          <a:stretch/>
        </p:blipFill>
        <p:spPr>
          <a:xfrm>
            <a:off x="209357" y="224631"/>
            <a:ext cx="3916219" cy="4694238"/>
          </a:xfrm>
          <a:prstGeom prst="rect">
            <a:avLst/>
          </a:prstGeom>
        </p:spPr>
      </p:pic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4794437" y="1984441"/>
            <a:ext cx="3326041" cy="278282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IAM: 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 web service for securely controlling access to AWS resources.</a:t>
            </a:r>
          </a:p>
          <a:p>
            <a:pPr marL="0" lvl="0" indent="0" defTabSz="914400">
              <a:spcAft>
                <a:spcPts val="1200"/>
              </a:spcAft>
              <a:buNone/>
            </a:pPr>
            <a:endParaRPr lang="en-US" sz="1500" dirty="0">
              <a:solidFill>
                <a:schemeClr val="tx1">
                  <a:alpha val="80000"/>
                </a:schemeClr>
              </a:solidFill>
            </a:endParaRPr>
          </a:p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VPC: 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Provides a private area that is isolated from other users</a:t>
            </a:r>
          </a:p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alpha val="80000"/>
                </a:schemeClr>
              </a:solidFill>
            </a:endParaRPr>
          </a:p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Endpoint: 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enables private connections between VPC and supported AWS services.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14454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416886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4168866" cy="326350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900"/>
              <a:t>We were able to analyze the causes of accidents. This project provides the knowledge about the location, time, temperature, and points of interest of an accident. </a:t>
            </a:r>
          </a:p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marL="0" lvl="0"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900"/>
              <a:t>The analysis assists us in determining the best month, day, and time to travel. It can also help us determine accident prone areas in each state.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1968359"/>
            <a:ext cx="609320" cy="609320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Block Arc 20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684313" y="913898"/>
            <a:ext cx="17907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163244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998679"/>
            <a:ext cx="0" cy="1198281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3084060"/>
            <a:ext cx="889838" cy="1328738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" name="Arc 21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3108841"/>
            <a:ext cx="3062574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3722002"/>
            <a:ext cx="1982514" cy="1421498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250</Words>
  <Application>Microsoft Macintosh PowerPoint</Application>
  <PresentationFormat>On-screen Show (16:9)</PresentationFormat>
  <Paragraphs>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Calibri Light</vt:lpstr>
      <vt:lpstr>Office Theme</vt:lpstr>
      <vt:lpstr>US ACCIDENTS ANALYSIS</vt:lpstr>
      <vt:lpstr>AGENDA  Introduction Data Details Architecture AWS Implementation Security Insights through analysis Conclusion Future work</vt:lpstr>
      <vt:lpstr>Introduction</vt:lpstr>
      <vt:lpstr>Data details</vt:lpstr>
      <vt:lpstr>Architecture</vt:lpstr>
      <vt:lpstr>Data model</vt:lpstr>
      <vt:lpstr>AWS Implementation Overview</vt:lpstr>
      <vt:lpstr>Security</vt:lpstr>
      <vt:lpstr>Conclusion</vt:lpstr>
      <vt:lpstr>Future Work</vt:lpstr>
      <vt:lpstr>Thank you  https://prezi.com/view/kKDOdw4GGH3AgHB1Runz/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ACCIDENTS ANALYSIS</dc:title>
  <cp:lastModifiedBy>Shiva Abhishek Varma Penmetsa</cp:lastModifiedBy>
  <cp:revision>4</cp:revision>
  <dcterms:modified xsi:type="dcterms:W3CDTF">2021-05-19T03:19:24Z</dcterms:modified>
</cp:coreProperties>
</file>